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60" r:id="rId5"/>
    <p:sldId id="261" r:id="rId6"/>
    <p:sldId id="262" r:id="rId7"/>
    <p:sldId id="263"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4B206B-CA30-458E-9EC2-3F9F679CBF11}" type="datetimeFigureOut">
              <a:rPr lang="en-US" smtClean="0"/>
              <a:t>10/2/2012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DBC71F5-A682-48B5-9888-FBF8A186B94A}" type="slidenum">
              <a:rPr lang="en-US" smtClean="0"/>
              <a:t>‹#›</a:t>
            </a:fld>
            <a:endParaRPr lang="en-US"/>
          </a:p>
        </p:txBody>
      </p:sp>
    </p:spTree>
    <p:extLst>
      <p:ext uri="{BB962C8B-B14F-4D97-AF65-F5344CB8AC3E}">
        <p14:creationId xmlns:p14="http://schemas.microsoft.com/office/powerpoint/2010/main" val="409237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D968796-5B71-4DC7-B50B-7ECC882886DD}" type="slidenum">
              <a:rPr lang="en-US"/>
              <a:pPr/>
              <a:t>4</a:t>
            </a:fld>
            <a:endParaRPr lang="en-US"/>
          </a:p>
        </p:txBody>
      </p:sp>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32179-843A-4180-9C1E-3EB45B4135DB}" type="slidenum">
              <a:rPr lang="en-US"/>
              <a:pPr/>
              <a:t>5</a:t>
            </a:fld>
            <a:endParaRPr lang="en-US"/>
          </a:p>
        </p:txBody>
      </p:sp>
      <p:sp>
        <p:nvSpPr>
          <p:cNvPr id="162818" name="Rectangle 2"/>
          <p:cNvSpPr>
            <a:spLocks noRot="1" noChangeArrowheads="1" noTextEdit="1"/>
          </p:cNvSpPr>
          <p:nvPr>
            <p:ph type="sldImg"/>
          </p:nvPr>
        </p:nvSpPr>
        <p:spPr>
          <a:ln/>
        </p:spPr>
      </p:sp>
      <p:sp>
        <p:nvSpPr>
          <p:cNvPr id="1628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BB47F80-6253-4D29-A2D2-7F46BAD91337}" type="datetimeFigureOut">
              <a:rPr lang="en-US" smtClean="0"/>
              <a:t>10/2/2012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A10BAA03-0948-4D7E-AEAF-ED6C0186EC7A}"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B47F80-6253-4D29-A2D2-7F46BAD91337}"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B47F80-6253-4D29-A2D2-7F46BAD91337}"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B47F80-6253-4D29-A2D2-7F46BAD91337}"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BB47F80-6253-4D29-A2D2-7F46BAD91337}" type="datetimeFigureOut">
              <a:rPr lang="en-US" smtClean="0"/>
              <a:t>10/2/2012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A10BAA03-0948-4D7E-AEAF-ED6C0186EC7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B47F80-6253-4D29-A2D2-7F46BAD91337}"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BB47F80-6253-4D29-A2D2-7F46BAD91337}" type="datetimeFigureOut">
              <a:rPr lang="en-US" smtClean="0"/>
              <a:t>10/2/2012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B47F80-6253-4D29-A2D2-7F46BAD91337}" type="datetimeFigureOut">
              <a:rPr lang="en-US" smtClean="0"/>
              <a:t>10/2/2012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B47F80-6253-4D29-A2D2-7F46BAD91337}" type="datetimeFigureOut">
              <a:rPr lang="en-US" smtClean="0"/>
              <a:t>10/2/2012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BB47F80-6253-4D29-A2D2-7F46BAD91337}"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BB47F80-6253-4D29-A2D2-7F46BAD91337}" type="datetimeFigureOut">
              <a:rPr lang="en-US" smtClean="0"/>
              <a:t>10/2/2012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0BAA03-0948-4D7E-AEAF-ED6C0186EC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BB47F80-6253-4D29-A2D2-7F46BAD91337}" type="datetimeFigureOut">
              <a:rPr lang="en-US" smtClean="0"/>
              <a:t>10/2/2012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10BAA03-0948-4D7E-AEAF-ED6C0186EC7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slide" Target="slide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English</a:t>
            </a:r>
            <a:endParaRPr lang="en-US" dirty="0"/>
          </a:p>
        </p:txBody>
      </p:sp>
      <p:sp>
        <p:nvSpPr>
          <p:cNvPr id="3" name="Subtitle 2"/>
          <p:cNvSpPr>
            <a:spLocks noGrp="1"/>
          </p:cNvSpPr>
          <p:nvPr>
            <p:ph type="subTitle" idx="1"/>
          </p:nvPr>
        </p:nvSpPr>
        <p:spPr/>
        <p:txBody>
          <a:bodyPr/>
          <a:lstStyle/>
          <a:p>
            <a:r>
              <a:rPr lang="en-US" dirty="0" smtClean="0"/>
              <a:t>Oct. </a:t>
            </a:r>
            <a:r>
              <a:rPr lang="en-US" dirty="0"/>
              <a:t>3</a:t>
            </a:r>
          </a:p>
        </p:txBody>
      </p:sp>
    </p:spTree>
    <p:extLst>
      <p:ext uri="{BB962C8B-B14F-4D97-AF65-F5344CB8AC3E}">
        <p14:creationId xmlns:p14="http://schemas.microsoft.com/office/powerpoint/2010/main" val="2700892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DOL</a:t>
            </a:r>
          </a:p>
          <a:p>
            <a:r>
              <a:rPr lang="en-US" dirty="0" smtClean="0"/>
              <a:t>Work with Allegory</a:t>
            </a:r>
          </a:p>
          <a:p>
            <a:r>
              <a:rPr lang="en-US" dirty="0" smtClean="0"/>
              <a:t>Writing</a:t>
            </a:r>
            <a:endParaRPr lang="en-US" dirty="0"/>
          </a:p>
        </p:txBody>
      </p:sp>
    </p:spTree>
    <p:extLst>
      <p:ext uri="{BB962C8B-B14F-4D97-AF65-F5344CB8AC3E}">
        <p14:creationId xmlns:p14="http://schemas.microsoft.com/office/powerpoint/2010/main" val="559100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DOL</a:t>
            </a:r>
            <a:endParaRPr lang="en-US" dirty="0"/>
          </a:p>
        </p:txBody>
      </p:sp>
      <p:sp>
        <p:nvSpPr>
          <p:cNvPr id="3" name="Content Placeholder 2"/>
          <p:cNvSpPr>
            <a:spLocks noGrp="1"/>
          </p:cNvSpPr>
          <p:nvPr>
            <p:ph idx="1"/>
          </p:nvPr>
        </p:nvSpPr>
        <p:spPr/>
        <p:txBody>
          <a:bodyPr>
            <a:normAutofit fontScale="92500"/>
          </a:bodyPr>
          <a:lstStyle/>
          <a:p>
            <a:r>
              <a:rPr lang="en-US" sz="4000" dirty="0" smtClean="0"/>
              <a:t>Bowling-alley mechanics must no something about electronics most of them work around about 40 hours a week and earn very low annually.</a:t>
            </a:r>
          </a:p>
          <a:p>
            <a:endParaRPr lang="en-US" sz="4000" dirty="0"/>
          </a:p>
          <a:p>
            <a:r>
              <a:rPr lang="en-US" sz="4000" dirty="0" err="1" smtClean="0"/>
              <a:t>Architect:blueprint</a:t>
            </a:r>
            <a:r>
              <a:rPr lang="en-US" sz="4000" dirty="0" smtClean="0"/>
              <a:t>::navigator:_____</a:t>
            </a:r>
            <a:endParaRPr lang="en-US" sz="4000" dirty="0"/>
          </a:p>
        </p:txBody>
      </p:sp>
    </p:spTree>
    <p:extLst>
      <p:ext uri="{BB962C8B-B14F-4D97-AF65-F5344CB8AC3E}">
        <p14:creationId xmlns:p14="http://schemas.microsoft.com/office/powerpoint/2010/main" val="74843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9" name="Text Box 3"/>
          <p:cNvSpPr txBox="1">
            <a:spLocks noChangeArrowheads="1"/>
          </p:cNvSpPr>
          <p:nvPr/>
        </p:nvSpPr>
        <p:spPr bwMode="auto">
          <a:xfrm>
            <a:off x="533400" y="1370013"/>
            <a:ext cx="80772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r>
              <a:rPr lang="en-US" sz="2400" dirty="0" smtClean="0"/>
              <a:t>Allegory-is a device in which characters or events represent or symbolize ideas and concepts</a:t>
            </a:r>
            <a:endParaRPr lang="en-US" sz="2400" dirty="0" smtClean="0"/>
          </a:p>
        </p:txBody>
      </p:sp>
      <p:sp>
        <p:nvSpPr>
          <p:cNvPr id="137220" name="Text Box 4"/>
          <p:cNvSpPr txBox="1">
            <a:spLocks noChangeArrowheads="1"/>
          </p:cNvSpPr>
          <p:nvPr/>
        </p:nvSpPr>
        <p:spPr bwMode="auto">
          <a:xfrm>
            <a:off x="528638" y="2667000"/>
            <a:ext cx="4271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lvl="1">
              <a:spcBef>
                <a:spcPct val="50000"/>
              </a:spcBef>
              <a:buFontTx/>
              <a:buChar char="•"/>
            </a:pPr>
            <a:r>
              <a:rPr lang="en-US" sz="2400" b="0">
                <a:solidFill>
                  <a:srgbClr val="FFFF99"/>
                </a:solidFill>
              </a:rPr>
              <a:t>abstract ideas</a:t>
            </a:r>
          </a:p>
        </p:txBody>
      </p:sp>
      <p:sp>
        <p:nvSpPr>
          <p:cNvPr id="137221" name="Text Box 5"/>
          <p:cNvSpPr txBox="1">
            <a:spLocks noChangeArrowheads="1"/>
          </p:cNvSpPr>
          <p:nvPr/>
        </p:nvSpPr>
        <p:spPr bwMode="auto">
          <a:xfrm>
            <a:off x="528638" y="3216275"/>
            <a:ext cx="42719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lvl="1">
              <a:spcBef>
                <a:spcPct val="50000"/>
              </a:spcBef>
              <a:buFontTx/>
              <a:buChar char="•"/>
            </a:pPr>
            <a:r>
              <a:rPr lang="en-US" sz="2400" b="0">
                <a:solidFill>
                  <a:srgbClr val="FFFF99"/>
                </a:solidFill>
              </a:rPr>
              <a:t>moral qualities</a:t>
            </a:r>
          </a:p>
        </p:txBody>
      </p:sp>
      <p:sp>
        <p:nvSpPr>
          <p:cNvPr id="137222" name="Text Box 6"/>
          <p:cNvSpPr txBox="1">
            <a:spLocks noChangeArrowheads="1"/>
          </p:cNvSpPr>
          <p:nvPr/>
        </p:nvSpPr>
        <p:spPr bwMode="auto">
          <a:xfrm>
            <a:off x="528638" y="3749675"/>
            <a:ext cx="427196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lvl="1">
              <a:spcBef>
                <a:spcPct val="50000"/>
              </a:spcBef>
              <a:buFontTx/>
              <a:buChar char="•"/>
            </a:pPr>
            <a:r>
              <a:rPr lang="en-US" sz="2400" b="0">
                <a:solidFill>
                  <a:srgbClr val="FFFF99"/>
                </a:solidFill>
              </a:rPr>
              <a:t>historical figures or events</a:t>
            </a:r>
          </a:p>
        </p:txBody>
      </p:sp>
      <p:pic>
        <p:nvPicPr>
          <p:cNvPr id="137227"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674938"/>
            <a:ext cx="3429000" cy="2963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7228"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336800"/>
            <a:ext cx="1524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37229"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2895600"/>
            <a:ext cx="1524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3723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3429000"/>
            <a:ext cx="152400" cy="101600"/>
          </a:xfrm>
          <a:prstGeom prst="rect">
            <a:avLst/>
          </a:prstGeom>
          <a:noFill/>
          <a:extLst>
            <a:ext uri="{909E8E84-426E-40DD-AFC4-6F175D3DCCD1}">
              <a14:hiddenFill xmlns:a14="http://schemas.microsoft.com/office/drawing/2010/main">
                <a:solidFill>
                  <a:srgbClr val="FFFFFF"/>
                </a:solidFill>
              </a14:hiddenFill>
            </a:ext>
          </a:extLst>
        </p:spPr>
      </p:pic>
      <p:sp>
        <p:nvSpPr>
          <p:cNvPr id="137231" name="Rectangle 15"/>
          <p:cNvSpPr>
            <a:spLocks noGrp="1" noChangeArrowheads="1"/>
          </p:cNvSpPr>
          <p:nvPr>
            <p:ph type="title"/>
          </p:nvPr>
        </p:nvSpPr>
        <p:spPr/>
        <p:txBody>
          <a:bodyPr/>
          <a:lstStyle/>
          <a:p>
            <a:r>
              <a:rPr lang="en-US"/>
              <a:t>Allegory</a:t>
            </a:r>
          </a:p>
        </p:txBody>
      </p:sp>
      <p:sp>
        <p:nvSpPr>
          <p:cNvPr id="137233" name="AutoShape 17">
            <a:hlinkClick r:id="rId5" action="ppaction://hlinksldjump" highlightClick="1"/>
          </p:cNvPr>
          <p:cNvSpPr>
            <a:spLocks noChangeArrowheads="1"/>
          </p:cNvSpPr>
          <p:nvPr/>
        </p:nvSpPr>
        <p:spPr bwMode="auto">
          <a:xfrm>
            <a:off x="6172200" y="6032500"/>
            <a:ext cx="673100" cy="8255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7544778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7220"/>
                                        </p:tgtEl>
                                        <p:attrNameLst>
                                          <p:attrName>style.visibility</p:attrName>
                                        </p:attrNameLst>
                                      </p:cBhvr>
                                      <p:to>
                                        <p:strVal val="visible"/>
                                      </p:to>
                                    </p:set>
                                    <p:animEffect transition="in" filter="wipe(left)">
                                      <p:cBhvr>
                                        <p:cTn id="7" dur="500"/>
                                        <p:tgtEl>
                                          <p:spTgt spid="137220"/>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3722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37221"/>
                                        </p:tgtEl>
                                        <p:attrNameLst>
                                          <p:attrName>style.visibility</p:attrName>
                                        </p:attrNameLst>
                                      </p:cBhvr>
                                      <p:to>
                                        <p:strVal val="visible"/>
                                      </p:to>
                                    </p:set>
                                    <p:animEffect transition="in" filter="wipe(left)">
                                      <p:cBhvr>
                                        <p:cTn id="15" dur="500"/>
                                        <p:tgtEl>
                                          <p:spTgt spid="137221"/>
                                        </p:tgtEl>
                                      </p:cBhvr>
                                    </p:animEffect>
                                  </p:childTnLst>
                                </p:cTn>
                              </p:par>
                            </p:childTnLst>
                          </p:cTn>
                        </p:par>
                        <p:par>
                          <p:cTn id="16" fill="hold" nodeType="afterGroup">
                            <p:stCondLst>
                              <p:cond delay="500"/>
                            </p:stCondLst>
                            <p:childTnLst>
                              <p:par>
                                <p:cTn id="17" presetID="1" presetClass="entr" presetSubtype="0" fill="hold" nodeType="afterEffect">
                                  <p:stCondLst>
                                    <p:cond delay="0"/>
                                  </p:stCondLst>
                                  <p:childTnLst>
                                    <p:set>
                                      <p:cBhvr>
                                        <p:cTn id="18" dur="1" fill="hold">
                                          <p:stCondLst>
                                            <p:cond delay="0"/>
                                          </p:stCondLst>
                                        </p:cTn>
                                        <p:tgtEl>
                                          <p:spTgt spid="13723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137222"/>
                                        </p:tgtEl>
                                        <p:attrNameLst>
                                          <p:attrName>style.visibility</p:attrName>
                                        </p:attrNameLst>
                                      </p:cBhvr>
                                      <p:to>
                                        <p:strVal val="visible"/>
                                      </p:to>
                                    </p:set>
                                    <p:animEffect transition="in" filter="wipe(left)">
                                      <p:cBhvr>
                                        <p:cTn id="23" dur="500"/>
                                        <p:tgtEl>
                                          <p:spTgt spid="137222"/>
                                        </p:tgtEl>
                                      </p:cBhvr>
                                    </p:animEffect>
                                  </p:childTnLst>
                                </p:cTn>
                              </p:par>
                            </p:childTnLst>
                          </p:cTn>
                        </p:par>
                        <p:par>
                          <p:cTn id="24" fill="hold" nodeType="afterGroup">
                            <p:stCondLst>
                              <p:cond delay="500"/>
                            </p:stCondLst>
                            <p:childTnLst>
                              <p:par>
                                <p:cTn id="25" presetID="22" presetClass="entr" presetSubtype="1" fill="hold" nodeType="afterEffect">
                                  <p:stCondLst>
                                    <p:cond delay="0"/>
                                  </p:stCondLst>
                                  <p:childTnLst>
                                    <p:set>
                                      <p:cBhvr>
                                        <p:cTn id="26" dur="1" fill="hold">
                                          <p:stCondLst>
                                            <p:cond delay="0"/>
                                          </p:stCondLst>
                                        </p:cTn>
                                        <p:tgtEl>
                                          <p:spTgt spid="137227"/>
                                        </p:tgtEl>
                                        <p:attrNameLst>
                                          <p:attrName>style.visibility</p:attrName>
                                        </p:attrNameLst>
                                      </p:cBhvr>
                                      <p:to>
                                        <p:strVal val="visible"/>
                                      </p:to>
                                    </p:set>
                                    <p:animEffect transition="in" filter="wipe(up)">
                                      <p:cBhvr>
                                        <p:cTn id="27" dur="500"/>
                                        <p:tgtEl>
                                          <p:spTgt spid="137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0" grpId="0"/>
      <p:bldP spid="137221" grpId="0"/>
      <p:bldP spid="1372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5" name="Text Box 3"/>
          <p:cNvSpPr txBox="1">
            <a:spLocks noChangeArrowheads="1"/>
          </p:cNvSpPr>
          <p:nvPr/>
        </p:nvSpPr>
        <p:spPr bwMode="auto">
          <a:xfrm>
            <a:off x="533400" y="1370013"/>
            <a:ext cx="8077200" cy="1004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spcBef>
                <a:spcPct val="50000"/>
              </a:spcBef>
            </a:pPr>
            <a:r>
              <a:rPr lang="en-US" sz="2400" b="0">
                <a:solidFill>
                  <a:srgbClr val="FFFF99"/>
                </a:solidFill>
              </a:rPr>
              <a:t>Allegories</a:t>
            </a:r>
          </a:p>
          <a:p>
            <a:pPr lvl="1">
              <a:spcBef>
                <a:spcPct val="50000"/>
              </a:spcBef>
              <a:buFontTx/>
              <a:buChar char="•"/>
            </a:pPr>
            <a:r>
              <a:rPr lang="en-US" sz="2400" b="0">
                <a:solidFill>
                  <a:srgbClr val="FFFF99"/>
                </a:solidFill>
              </a:rPr>
              <a:t>can be read on two levels: </a:t>
            </a:r>
            <a:r>
              <a:rPr lang="en-US" sz="2400" b="0">
                <a:solidFill>
                  <a:srgbClr val="FFFF99"/>
                </a:solidFill>
                <a:hlinkClick r:id="" action="ppaction://noaction"/>
              </a:rPr>
              <a:t>literal and symbolic</a:t>
            </a:r>
            <a:endParaRPr lang="en-US" sz="2400" b="0">
              <a:solidFill>
                <a:srgbClr val="FFFF99"/>
              </a:solidFill>
            </a:endParaRPr>
          </a:p>
        </p:txBody>
      </p:sp>
      <p:sp>
        <p:nvSpPr>
          <p:cNvPr id="161796" name="Text Box 4"/>
          <p:cNvSpPr txBox="1">
            <a:spLocks noChangeArrowheads="1"/>
          </p:cNvSpPr>
          <p:nvPr/>
        </p:nvSpPr>
        <p:spPr bwMode="auto">
          <a:xfrm>
            <a:off x="533400" y="2501900"/>
            <a:ext cx="4191000" cy="191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34607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lvl="1">
              <a:spcBef>
                <a:spcPct val="50000"/>
              </a:spcBef>
              <a:buFontTx/>
              <a:buChar char="•"/>
            </a:pPr>
            <a:r>
              <a:rPr lang="en-US" sz="2400" b="0" dirty="0">
                <a:solidFill>
                  <a:srgbClr val="FFFF99"/>
                </a:solidFill>
              </a:rPr>
              <a:t>are often intended to teach a moral lesson or make a comment about goodness and vice</a:t>
            </a:r>
          </a:p>
        </p:txBody>
      </p:sp>
      <p:pic>
        <p:nvPicPr>
          <p:cNvPr id="161801"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8200" y="2209800"/>
            <a:ext cx="1524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61802" name="Picture 10"/>
          <p:cNvPicPr>
            <a:picLocks noChangeAspect="1" noChangeArrowheads="1"/>
          </p:cNvPicPr>
          <p:nvPr/>
        </p:nvPicPr>
        <p:blipFill>
          <a:blip r:embed="rId4">
            <a:extLst>
              <a:ext uri="{28A0092B-C50C-407E-A947-70E740481C1C}">
                <a14:useLocalDpi xmlns:a14="http://schemas.microsoft.com/office/drawing/2010/main" val="0"/>
              </a:ext>
            </a:extLst>
          </a:blip>
          <a:srcRect t="26669"/>
          <a:stretch>
            <a:fillRect/>
          </a:stretch>
        </p:blipFill>
        <p:spPr bwMode="auto">
          <a:xfrm>
            <a:off x="5257800" y="2514600"/>
            <a:ext cx="3352800" cy="3138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1804" name="Rectangle 12"/>
          <p:cNvSpPr>
            <a:spLocks noGrp="1" noChangeArrowheads="1"/>
          </p:cNvSpPr>
          <p:nvPr>
            <p:ph type="title"/>
          </p:nvPr>
        </p:nvSpPr>
        <p:spPr>
          <a:noFill/>
          <a:ln/>
        </p:spPr>
        <p:txBody>
          <a:bodyPr/>
          <a:lstStyle/>
          <a:p>
            <a:r>
              <a:rPr lang="en-US"/>
              <a:t>Allegory</a:t>
            </a:r>
          </a:p>
        </p:txBody>
      </p:sp>
    </p:spTree>
    <p:extLst>
      <p:ext uri="{BB962C8B-B14F-4D97-AF65-F5344CB8AC3E}">
        <p14:creationId xmlns:p14="http://schemas.microsoft.com/office/powerpoint/2010/main" val="21038663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1796"/>
                                        </p:tgtEl>
                                        <p:attrNameLst>
                                          <p:attrName>style.visibility</p:attrName>
                                        </p:attrNameLst>
                                      </p:cBhvr>
                                      <p:to>
                                        <p:strVal val="visible"/>
                                      </p:to>
                                    </p:set>
                                    <p:animEffect transition="in" filter="wipe(left)">
                                      <p:cBhvr>
                                        <p:cTn id="7" dur="500"/>
                                        <p:tgtEl>
                                          <p:spTgt spid="16179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161802"/>
                                        </p:tgtEl>
                                        <p:attrNameLst>
                                          <p:attrName>style.visibility</p:attrName>
                                        </p:attrNameLst>
                                      </p:cBhvr>
                                      <p:to>
                                        <p:strVal val="visible"/>
                                      </p:to>
                                    </p:set>
                                    <p:animEffect transition="in" filter="wipe(up)">
                                      <p:cBhvr>
                                        <p:cTn id="11" dur="500"/>
                                        <p:tgtEl>
                                          <p:spTgt spid="1618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Text Box 4"/>
          <p:cNvSpPr txBox="1">
            <a:spLocks noChangeArrowheads="1"/>
          </p:cNvSpPr>
          <p:nvPr/>
        </p:nvSpPr>
        <p:spPr bwMode="auto">
          <a:xfrm>
            <a:off x="5638800" y="1506538"/>
            <a:ext cx="29718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0">
                <a:solidFill>
                  <a:srgbClr val="FFFF99"/>
                </a:solidFill>
              </a:rPr>
              <a:t>What do you think Everyman, the main character of the allegory, stands for?</a:t>
            </a:r>
          </a:p>
        </p:txBody>
      </p:sp>
      <p:sp>
        <p:nvSpPr>
          <p:cNvPr id="145418" name="Text Box 10"/>
          <p:cNvSpPr txBox="1">
            <a:spLocks noChangeArrowheads="1"/>
          </p:cNvSpPr>
          <p:nvPr/>
        </p:nvSpPr>
        <p:spPr bwMode="auto">
          <a:xfrm>
            <a:off x="5638800" y="3846513"/>
            <a:ext cx="31242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2000" b="0">
                <a:solidFill>
                  <a:srgbClr val="FFFF99"/>
                </a:solidFill>
              </a:rPr>
              <a:t>What comment about fellowship, beauty, and strength does this allegory make?</a:t>
            </a:r>
          </a:p>
        </p:txBody>
      </p:sp>
      <p:sp>
        <p:nvSpPr>
          <p:cNvPr id="145423" name="Rectangle 15"/>
          <p:cNvSpPr>
            <a:spLocks noGrp="1" noChangeArrowheads="1"/>
          </p:cNvSpPr>
          <p:nvPr>
            <p:ph type="title"/>
          </p:nvPr>
        </p:nvSpPr>
        <p:spPr>
          <a:noFill/>
          <a:ln/>
        </p:spPr>
        <p:txBody>
          <a:bodyPr/>
          <a:lstStyle/>
          <a:p>
            <a:r>
              <a:rPr lang="en-US"/>
              <a:t>Allegory</a:t>
            </a:r>
          </a:p>
        </p:txBody>
      </p:sp>
      <p:sp>
        <p:nvSpPr>
          <p:cNvPr id="145424" name="AutoShape 16"/>
          <p:cNvSpPr>
            <a:spLocks noChangeArrowheads="1"/>
          </p:cNvSpPr>
          <p:nvPr/>
        </p:nvSpPr>
        <p:spPr bwMode="auto">
          <a:xfrm>
            <a:off x="533400" y="1169988"/>
            <a:ext cx="2286000" cy="763587"/>
          </a:xfrm>
          <a:prstGeom prst="flowChartAlternateProcess">
            <a:avLst/>
          </a:prstGeom>
          <a:solidFill>
            <a:srgbClr val="33663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425" name="Text Box 17"/>
          <p:cNvSpPr txBox="1">
            <a:spLocks noChangeArrowheads="1"/>
          </p:cNvSpPr>
          <p:nvPr/>
        </p:nvSpPr>
        <p:spPr bwMode="auto">
          <a:xfrm>
            <a:off x="533400" y="1169988"/>
            <a:ext cx="2286000" cy="427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571500" algn="l"/>
              </a:tabLst>
              <a:defRPr>
                <a:solidFill>
                  <a:schemeClr val="tx1"/>
                </a:solidFill>
                <a:latin typeface="Verdana" pitchFamily="34" charset="0"/>
              </a:defRPr>
            </a:lvl1pPr>
            <a:lvl2pPr>
              <a:tabLst>
                <a:tab pos="571500" algn="l"/>
              </a:tabLst>
              <a:defRPr>
                <a:solidFill>
                  <a:schemeClr val="tx1"/>
                </a:solidFill>
                <a:latin typeface="Verdana" pitchFamily="34" charset="0"/>
              </a:defRPr>
            </a:lvl2pPr>
            <a:lvl3pPr>
              <a:tabLst>
                <a:tab pos="571500" algn="l"/>
              </a:tabLst>
              <a:defRPr>
                <a:solidFill>
                  <a:schemeClr val="tx1"/>
                </a:solidFill>
                <a:latin typeface="Verdana" pitchFamily="34" charset="0"/>
              </a:defRPr>
            </a:lvl3pPr>
            <a:lvl4pPr>
              <a:tabLst>
                <a:tab pos="571500" algn="l"/>
              </a:tabLst>
              <a:defRPr>
                <a:solidFill>
                  <a:schemeClr val="tx1"/>
                </a:solidFill>
                <a:latin typeface="Verdana" pitchFamily="34" charset="0"/>
              </a:defRPr>
            </a:lvl4pPr>
            <a:lvl5pPr>
              <a:tabLst>
                <a:tab pos="571500" algn="l"/>
              </a:tabLst>
              <a:defRPr>
                <a:solidFill>
                  <a:schemeClr val="tx1"/>
                </a:solidFill>
                <a:latin typeface="Verdana" pitchFamily="34" charset="0"/>
              </a:defRPr>
            </a:lvl5pPr>
            <a:lvl6pPr fontAlgn="base">
              <a:spcBef>
                <a:spcPct val="0"/>
              </a:spcBef>
              <a:spcAft>
                <a:spcPct val="0"/>
              </a:spcAft>
              <a:tabLst>
                <a:tab pos="571500" algn="l"/>
              </a:tabLst>
              <a:defRPr>
                <a:solidFill>
                  <a:schemeClr val="tx1"/>
                </a:solidFill>
                <a:latin typeface="Verdana" pitchFamily="34" charset="0"/>
              </a:defRPr>
            </a:lvl6pPr>
            <a:lvl7pPr fontAlgn="base">
              <a:spcBef>
                <a:spcPct val="0"/>
              </a:spcBef>
              <a:spcAft>
                <a:spcPct val="0"/>
              </a:spcAft>
              <a:tabLst>
                <a:tab pos="571500" algn="l"/>
              </a:tabLst>
              <a:defRPr>
                <a:solidFill>
                  <a:schemeClr val="tx1"/>
                </a:solidFill>
                <a:latin typeface="Verdana" pitchFamily="34" charset="0"/>
              </a:defRPr>
            </a:lvl7pPr>
            <a:lvl8pPr fontAlgn="base">
              <a:spcBef>
                <a:spcPct val="0"/>
              </a:spcBef>
              <a:spcAft>
                <a:spcPct val="0"/>
              </a:spcAft>
              <a:tabLst>
                <a:tab pos="571500" algn="l"/>
              </a:tabLst>
              <a:defRPr>
                <a:solidFill>
                  <a:schemeClr val="tx1"/>
                </a:solidFill>
                <a:latin typeface="Verdana" pitchFamily="34" charset="0"/>
              </a:defRPr>
            </a:lvl8pPr>
            <a:lvl9pPr fontAlgn="base">
              <a:spcBef>
                <a:spcPct val="0"/>
              </a:spcBef>
              <a:spcAft>
                <a:spcPct val="0"/>
              </a:spcAft>
              <a:tabLst>
                <a:tab pos="571500" algn="l"/>
              </a:tabLst>
              <a:defRPr>
                <a:solidFill>
                  <a:schemeClr val="tx1"/>
                </a:solidFill>
                <a:latin typeface="Verdana" pitchFamily="34" charset="0"/>
              </a:defRPr>
            </a:lvl9pPr>
          </a:lstStyle>
          <a:p>
            <a:pPr>
              <a:spcBef>
                <a:spcPct val="50000"/>
              </a:spcBef>
            </a:pPr>
            <a:r>
              <a:rPr lang="en-US" sz="2200">
                <a:solidFill>
                  <a:srgbClr val="FFFF99"/>
                </a:solidFill>
              </a:rPr>
              <a:t>Quick Check</a:t>
            </a:r>
          </a:p>
        </p:txBody>
      </p:sp>
      <p:sp>
        <p:nvSpPr>
          <p:cNvPr id="145410" name="Text Box 2"/>
          <p:cNvSpPr txBox="1">
            <a:spLocks noChangeArrowheads="1"/>
          </p:cNvSpPr>
          <p:nvPr/>
        </p:nvSpPr>
        <p:spPr bwMode="auto">
          <a:xfrm>
            <a:off x="533400" y="1598613"/>
            <a:ext cx="4648200" cy="2824162"/>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461963" algn="l"/>
                <a:tab pos="746125" algn="l"/>
              </a:tabLst>
              <a:defRPr>
                <a:solidFill>
                  <a:schemeClr val="tx1"/>
                </a:solidFill>
                <a:latin typeface="Verdana" pitchFamily="34" charset="0"/>
              </a:defRPr>
            </a:lvl1pPr>
            <a:lvl2pPr>
              <a:tabLst>
                <a:tab pos="461963" algn="l"/>
                <a:tab pos="746125" algn="l"/>
              </a:tabLst>
              <a:defRPr>
                <a:solidFill>
                  <a:schemeClr val="tx1"/>
                </a:solidFill>
                <a:latin typeface="Verdana" pitchFamily="34" charset="0"/>
              </a:defRPr>
            </a:lvl2pPr>
            <a:lvl3pPr>
              <a:tabLst>
                <a:tab pos="461963" algn="l"/>
                <a:tab pos="746125" algn="l"/>
              </a:tabLst>
              <a:defRPr>
                <a:solidFill>
                  <a:schemeClr val="tx1"/>
                </a:solidFill>
                <a:latin typeface="Verdana" pitchFamily="34" charset="0"/>
              </a:defRPr>
            </a:lvl3pPr>
            <a:lvl4pPr>
              <a:tabLst>
                <a:tab pos="461963" algn="l"/>
                <a:tab pos="746125" algn="l"/>
              </a:tabLst>
              <a:defRPr>
                <a:solidFill>
                  <a:schemeClr val="tx1"/>
                </a:solidFill>
                <a:latin typeface="Verdana" pitchFamily="34" charset="0"/>
              </a:defRPr>
            </a:lvl4pPr>
            <a:lvl5pPr>
              <a:tabLst>
                <a:tab pos="461963" algn="l"/>
                <a:tab pos="746125" algn="l"/>
              </a:tabLst>
              <a:defRPr>
                <a:solidFill>
                  <a:schemeClr val="tx1"/>
                </a:solidFill>
                <a:latin typeface="Verdana" pitchFamily="34" charset="0"/>
              </a:defRPr>
            </a:lvl5pPr>
            <a:lvl6pPr fontAlgn="base">
              <a:spcBef>
                <a:spcPct val="0"/>
              </a:spcBef>
              <a:spcAft>
                <a:spcPct val="0"/>
              </a:spcAft>
              <a:tabLst>
                <a:tab pos="461963" algn="l"/>
                <a:tab pos="746125" algn="l"/>
              </a:tabLst>
              <a:defRPr>
                <a:solidFill>
                  <a:schemeClr val="tx1"/>
                </a:solidFill>
                <a:latin typeface="Verdana" pitchFamily="34" charset="0"/>
              </a:defRPr>
            </a:lvl6pPr>
            <a:lvl7pPr fontAlgn="base">
              <a:spcBef>
                <a:spcPct val="0"/>
              </a:spcBef>
              <a:spcAft>
                <a:spcPct val="0"/>
              </a:spcAft>
              <a:tabLst>
                <a:tab pos="461963" algn="l"/>
                <a:tab pos="746125" algn="l"/>
              </a:tabLst>
              <a:defRPr>
                <a:solidFill>
                  <a:schemeClr val="tx1"/>
                </a:solidFill>
                <a:latin typeface="Verdana" pitchFamily="34" charset="0"/>
              </a:defRPr>
            </a:lvl7pPr>
            <a:lvl8pPr fontAlgn="base">
              <a:spcBef>
                <a:spcPct val="0"/>
              </a:spcBef>
              <a:spcAft>
                <a:spcPct val="0"/>
              </a:spcAft>
              <a:tabLst>
                <a:tab pos="461963" algn="l"/>
                <a:tab pos="746125" algn="l"/>
              </a:tabLst>
              <a:defRPr>
                <a:solidFill>
                  <a:schemeClr val="tx1"/>
                </a:solidFill>
                <a:latin typeface="Verdana" pitchFamily="34" charset="0"/>
              </a:defRPr>
            </a:lvl8pPr>
            <a:lvl9pPr fontAlgn="base">
              <a:spcBef>
                <a:spcPct val="0"/>
              </a:spcBef>
              <a:spcAft>
                <a:spcPct val="0"/>
              </a:spcAft>
              <a:tabLst>
                <a:tab pos="461963" algn="l"/>
                <a:tab pos="746125" algn="l"/>
              </a:tabLst>
              <a:defRPr>
                <a:solidFill>
                  <a:schemeClr val="tx1"/>
                </a:solidFill>
                <a:latin typeface="Verdana" pitchFamily="34" charset="0"/>
              </a:defRPr>
            </a:lvl9pPr>
          </a:lstStyle>
          <a:p>
            <a:r>
              <a:rPr lang="en-US" sz="2000" b="0">
                <a:solidFill>
                  <a:srgbClr val="003300"/>
                </a:solidFill>
              </a:rPr>
              <a:t>	One day, Everyman is summoned by Death to give an accounting of his life. Everyman ask his friends Fellowship, Beauty, Strength, and Good Deeds to go with him to tell Death that he has led a good life. Only Good Deeds stays with him to the end.</a:t>
            </a:r>
          </a:p>
          <a:p>
            <a:pPr algn="r">
              <a:spcBef>
                <a:spcPct val="20000"/>
              </a:spcBef>
            </a:pPr>
            <a:r>
              <a:rPr lang="en-US" sz="1600" b="0">
                <a:solidFill>
                  <a:srgbClr val="003300"/>
                </a:solidFill>
              </a:rPr>
              <a:t>	—summary of “Everyman”</a:t>
            </a:r>
          </a:p>
        </p:txBody>
      </p:sp>
      <p:pic>
        <p:nvPicPr>
          <p:cNvPr id="14542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4267200"/>
            <a:ext cx="152400" cy="101600"/>
          </a:xfrm>
          <a:prstGeom prst="rect">
            <a:avLst/>
          </a:prstGeom>
          <a:noFill/>
          <a:extLst>
            <a:ext uri="{909E8E84-426E-40DD-AFC4-6F175D3DCCD1}">
              <a14:hiddenFill xmlns:a14="http://schemas.microsoft.com/office/drawing/2010/main">
                <a:solidFill>
                  <a:srgbClr val="FFFFFF"/>
                </a:solidFill>
              </a14:hiddenFill>
            </a:ext>
          </a:extLst>
        </p:spPr>
      </p:pic>
      <p:sp>
        <p:nvSpPr>
          <p:cNvPr id="145428" name="AutoShape 20">
            <a:hlinkClick r:id="" action="ppaction://noaction" highlightClick="1"/>
          </p:cNvPr>
          <p:cNvSpPr>
            <a:spLocks noChangeArrowheads="1"/>
          </p:cNvSpPr>
          <p:nvPr/>
        </p:nvSpPr>
        <p:spPr bwMode="auto">
          <a:xfrm>
            <a:off x="6881813" y="6019800"/>
            <a:ext cx="685800" cy="838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188156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5412"/>
                                        </p:tgtEl>
                                        <p:attrNameLst>
                                          <p:attrName>style.visibility</p:attrName>
                                        </p:attrNameLst>
                                      </p:cBhvr>
                                      <p:to>
                                        <p:strVal val="visible"/>
                                      </p:to>
                                    </p:set>
                                    <p:animEffect transition="in" filter="wipe(up)">
                                      <p:cBhvr>
                                        <p:cTn id="7" dur="500"/>
                                        <p:tgtEl>
                                          <p:spTgt spid="14541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5418"/>
                                        </p:tgtEl>
                                        <p:attrNameLst>
                                          <p:attrName>style.visibility</p:attrName>
                                        </p:attrNameLst>
                                      </p:cBhvr>
                                      <p:to>
                                        <p:strVal val="visible"/>
                                      </p:to>
                                    </p:set>
                                    <p:animEffect transition="in" filter="wipe(up)">
                                      <p:cBhvr>
                                        <p:cTn id="11" dur="500"/>
                                        <p:tgtEl>
                                          <p:spTgt spid="145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2" grpId="0" autoUpdateAnimBg="0"/>
      <p:bldP spid="145418"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Text Box 3"/>
          <p:cNvSpPr txBox="1">
            <a:spLocks noChangeArrowheads="1"/>
          </p:cNvSpPr>
          <p:nvPr/>
        </p:nvSpPr>
        <p:spPr bwMode="auto">
          <a:xfrm>
            <a:off x="533400" y="1817688"/>
            <a:ext cx="80772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800100" indent="-228600">
              <a:defRPr>
                <a:solidFill>
                  <a:schemeClr val="tx1"/>
                </a:solidFill>
                <a:latin typeface="Verdana" pitchFamily="34" charset="0"/>
              </a:defRPr>
            </a:lvl2pPr>
            <a:lvl3pPr marL="1143000" indent="-228600">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spcBef>
                <a:spcPct val="50000"/>
              </a:spcBef>
            </a:pPr>
            <a:r>
              <a:rPr lang="en-US" sz="2400" dirty="0">
                <a:solidFill>
                  <a:srgbClr val="FFFF99"/>
                </a:solidFill>
              </a:rPr>
              <a:t>B.</a:t>
            </a:r>
            <a:r>
              <a:rPr lang="en-US" sz="2400" b="0" dirty="0">
                <a:solidFill>
                  <a:srgbClr val="FFFF99"/>
                </a:solidFill>
              </a:rPr>
              <a:t> Here is a brief poem that works on two levels: a literal level and </a:t>
            </a:r>
            <a:r>
              <a:rPr lang="en-US" sz="2400" b="0" dirty="0" smtClean="0">
                <a:solidFill>
                  <a:srgbClr val="FFFF99"/>
                </a:solidFill>
              </a:rPr>
              <a:t>an allegorical level</a:t>
            </a:r>
            <a:r>
              <a:rPr lang="en-US" sz="2400" b="0" dirty="0">
                <a:solidFill>
                  <a:srgbClr val="FFFF99"/>
                </a:solidFill>
              </a:rPr>
              <a:t>. A fen is a swampy place. What does the fen symbolize in this poem?</a:t>
            </a:r>
          </a:p>
        </p:txBody>
      </p:sp>
      <p:sp>
        <p:nvSpPr>
          <p:cNvPr id="113669" name="Text Box 5"/>
          <p:cNvSpPr txBox="1">
            <a:spLocks noChangeArrowheads="1"/>
          </p:cNvSpPr>
          <p:nvPr/>
        </p:nvSpPr>
        <p:spPr bwMode="auto">
          <a:xfrm>
            <a:off x="4800600" y="5105400"/>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977900" indent="-342900">
              <a:defRPr>
                <a:solidFill>
                  <a:schemeClr val="tx1"/>
                </a:solidFill>
                <a:latin typeface="Verdana" pitchFamily="34" charset="0"/>
              </a:defRPr>
            </a:lvl2pPr>
            <a:lvl3pPr marL="1435100" indent="-342900">
              <a:defRPr>
                <a:solidFill>
                  <a:schemeClr val="tx1"/>
                </a:solidFill>
                <a:latin typeface="Verdana" pitchFamily="34" charset="0"/>
              </a:defRPr>
            </a:lvl3pPr>
            <a:lvl4pPr marL="1892300" indent="-342900">
              <a:defRPr>
                <a:solidFill>
                  <a:schemeClr val="tx1"/>
                </a:solidFill>
                <a:latin typeface="Verdana" pitchFamily="34" charset="0"/>
              </a:defRPr>
            </a:lvl4pPr>
            <a:lvl5pPr marL="2349500" indent="-342900">
              <a:defRPr>
                <a:solidFill>
                  <a:schemeClr val="tx1"/>
                </a:solidFill>
                <a:latin typeface="Verdana" pitchFamily="34" charset="0"/>
              </a:defRPr>
            </a:lvl5pPr>
            <a:lvl6pPr marL="2806700" indent="-342900" fontAlgn="base">
              <a:spcBef>
                <a:spcPct val="0"/>
              </a:spcBef>
              <a:spcAft>
                <a:spcPct val="0"/>
              </a:spcAft>
              <a:defRPr>
                <a:solidFill>
                  <a:schemeClr val="tx1"/>
                </a:solidFill>
                <a:latin typeface="Verdana" pitchFamily="34" charset="0"/>
              </a:defRPr>
            </a:lvl6pPr>
            <a:lvl7pPr marL="3263900" indent="-342900" fontAlgn="base">
              <a:spcBef>
                <a:spcPct val="0"/>
              </a:spcBef>
              <a:spcAft>
                <a:spcPct val="0"/>
              </a:spcAft>
              <a:defRPr>
                <a:solidFill>
                  <a:schemeClr val="tx1"/>
                </a:solidFill>
                <a:latin typeface="Verdana" pitchFamily="34" charset="0"/>
              </a:defRPr>
            </a:lvl7pPr>
            <a:lvl8pPr marL="3721100" indent="-342900" fontAlgn="base">
              <a:spcBef>
                <a:spcPct val="0"/>
              </a:spcBef>
              <a:spcAft>
                <a:spcPct val="0"/>
              </a:spcAft>
              <a:defRPr>
                <a:solidFill>
                  <a:schemeClr val="tx1"/>
                </a:solidFill>
                <a:latin typeface="Verdana" pitchFamily="34" charset="0"/>
              </a:defRPr>
            </a:lvl8pPr>
            <a:lvl9pPr marL="4178300" indent="-342900" fontAlgn="base">
              <a:spcBef>
                <a:spcPct val="0"/>
              </a:spcBef>
              <a:spcAft>
                <a:spcPct val="0"/>
              </a:spcAft>
              <a:defRPr>
                <a:solidFill>
                  <a:schemeClr val="tx1"/>
                </a:solidFill>
                <a:latin typeface="Verdana" pitchFamily="34" charset="0"/>
              </a:defRPr>
            </a:lvl9pPr>
          </a:lstStyle>
          <a:p>
            <a:pPr>
              <a:spcBef>
                <a:spcPct val="50000"/>
              </a:spcBef>
            </a:pPr>
            <a:endParaRPr lang="en-US" sz="2400" b="0">
              <a:solidFill>
                <a:srgbClr val="FFFF99"/>
              </a:solidFill>
            </a:endParaRPr>
          </a:p>
        </p:txBody>
      </p:sp>
      <p:sp>
        <p:nvSpPr>
          <p:cNvPr id="113703" name="Rectangle 39"/>
          <p:cNvSpPr>
            <a:spLocks noGrp="1" noChangeArrowheads="1"/>
          </p:cNvSpPr>
          <p:nvPr>
            <p:ph type="title"/>
          </p:nvPr>
        </p:nvSpPr>
        <p:spPr/>
        <p:txBody>
          <a:bodyPr/>
          <a:lstStyle/>
          <a:p>
            <a:r>
              <a:rPr lang="en-US" dirty="0"/>
              <a:t>Practice</a:t>
            </a:r>
          </a:p>
        </p:txBody>
      </p:sp>
      <p:sp>
        <p:nvSpPr>
          <p:cNvPr id="113707" name="Text Box 43"/>
          <p:cNvSpPr txBox="1">
            <a:spLocks noChangeArrowheads="1"/>
          </p:cNvSpPr>
          <p:nvPr/>
        </p:nvSpPr>
        <p:spPr bwMode="auto">
          <a:xfrm>
            <a:off x="2667000" y="3429000"/>
            <a:ext cx="3810000" cy="2081213"/>
          </a:xfrm>
          <a:prstGeom prst="rect">
            <a:avLst/>
          </a:prstGeom>
          <a:solidFill>
            <a:srgbClr val="FFFF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5000"/>
              </a:spcBef>
            </a:pPr>
            <a:r>
              <a:rPr lang="en-US">
                <a:solidFill>
                  <a:srgbClr val="003300"/>
                </a:solidFill>
              </a:rPr>
              <a:t>I May, I Might, I Must</a:t>
            </a:r>
          </a:p>
          <a:p>
            <a:pPr>
              <a:spcBef>
                <a:spcPct val="25000"/>
              </a:spcBef>
            </a:pPr>
            <a:r>
              <a:rPr lang="en-US" b="0">
                <a:solidFill>
                  <a:srgbClr val="003300"/>
                </a:solidFill>
              </a:rPr>
              <a:t>If you will tell me why the fen</a:t>
            </a:r>
          </a:p>
          <a:p>
            <a:pPr>
              <a:spcBef>
                <a:spcPct val="25000"/>
              </a:spcBef>
            </a:pPr>
            <a:r>
              <a:rPr lang="en-US" b="0">
                <a:solidFill>
                  <a:srgbClr val="003300"/>
                </a:solidFill>
              </a:rPr>
              <a:t>appears impassable, I then</a:t>
            </a:r>
          </a:p>
          <a:p>
            <a:pPr>
              <a:spcBef>
                <a:spcPct val="25000"/>
              </a:spcBef>
            </a:pPr>
            <a:r>
              <a:rPr lang="en-US" b="0">
                <a:solidFill>
                  <a:srgbClr val="003300"/>
                </a:solidFill>
              </a:rPr>
              <a:t>will tell you why I think that I</a:t>
            </a:r>
          </a:p>
          <a:p>
            <a:pPr>
              <a:spcBef>
                <a:spcPct val="25000"/>
              </a:spcBef>
            </a:pPr>
            <a:r>
              <a:rPr lang="en-US" b="0">
                <a:solidFill>
                  <a:srgbClr val="003300"/>
                </a:solidFill>
              </a:rPr>
              <a:t>can get across it if I try.</a:t>
            </a:r>
          </a:p>
          <a:p>
            <a:pPr algn="r">
              <a:spcBef>
                <a:spcPct val="25000"/>
              </a:spcBef>
            </a:pPr>
            <a:r>
              <a:rPr lang="en-US" b="0">
                <a:solidFill>
                  <a:srgbClr val="003300"/>
                </a:solidFill>
              </a:rPr>
              <a:t>—Marianne Moore</a:t>
            </a:r>
          </a:p>
        </p:txBody>
      </p:sp>
    </p:spTree>
    <p:extLst>
      <p:ext uri="{BB962C8B-B14F-4D97-AF65-F5344CB8AC3E}">
        <p14:creationId xmlns:p14="http://schemas.microsoft.com/office/powerpoint/2010/main" val="3793164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180</TotalTime>
  <Words>202</Words>
  <Application>Microsoft Office PowerPoint</Application>
  <PresentationFormat>On-screen Show (4:3)</PresentationFormat>
  <Paragraphs>35</Paragraphs>
  <Slides>7</Slides>
  <Notes>2</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Apex</vt:lpstr>
      <vt:lpstr>English</vt:lpstr>
      <vt:lpstr>Agenda</vt:lpstr>
      <vt:lpstr>DOL</vt:lpstr>
      <vt:lpstr>Allegory</vt:lpstr>
      <vt:lpstr>Allegory</vt:lpstr>
      <vt:lpstr>Allegory</vt:lpstr>
      <vt:lpstr>Practice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dc:title>
  <dc:creator>Angie McCall</dc:creator>
  <cp:lastModifiedBy>Angie McCall</cp:lastModifiedBy>
  <cp:revision>3</cp:revision>
  <dcterms:created xsi:type="dcterms:W3CDTF">2012-10-02T17:27:44Z</dcterms:created>
  <dcterms:modified xsi:type="dcterms:W3CDTF">2012-10-02T20:28:13Z</dcterms:modified>
</cp:coreProperties>
</file>